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260" r:id="rId7"/>
    <p:sldId id="293" r:id="rId8"/>
    <p:sldId id="297" r:id="rId9"/>
    <p:sldId id="298" r:id="rId10"/>
    <p:sldId id="299" r:id="rId11"/>
    <p:sldId id="301" r:id="rId12"/>
    <p:sldId id="300" r:id="rId13"/>
    <p:sldId id="296" r:id="rId14"/>
    <p:sldId id="302" r:id="rId15"/>
    <p:sldId id="265" r:id="rId16"/>
    <p:sldId id="303" r:id="rId17"/>
    <p:sldId id="312" r:id="rId18"/>
    <p:sldId id="313" r:id="rId19"/>
    <p:sldId id="304" r:id="rId20"/>
    <p:sldId id="330" r:id="rId21"/>
    <p:sldId id="331" r:id="rId22"/>
    <p:sldId id="314" r:id="rId23"/>
    <p:sldId id="329" r:id="rId24"/>
    <p:sldId id="315" r:id="rId25"/>
    <p:sldId id="305" r:id="rId26"/>
    <p:sldId id="316" r:id="rId27"/>
    <p:sldId id="333" r:id="rId28"/>
    <p:sldId id="334" r:id="rId29"/>
    <p:sldId id="317" r:id="rId30"/>
    <p:sldId id="311" r:id="rId31"/>
    <p:sldId id="306" r:id="rId32"/>
    <p:sldId id="318" r:id="rId33"/>
    <p:sldId id="319" r:id="rId34"/>
    <p:sldId id="320" r:id="rId35"/>
    <p:sldId id="321" r:id="rId36"/>
    <p:sldId id="307" r:id="rId37"/>
    <p:sldId id="264" r:id="rId38"/>
    <p:sldId id="322" r:id="rId39"/>
    <p:sldId id="323" r:id="rId40"/>
    <p:sldId id="324" r:id="rId41"/>
    <p:sldId id="332" r:id="rId42"/>
    <p:sldId id="335" r:id="rId43"/>
    <p:sldId id="308" r:id="rId44"/>
    <p:sldId id="309" r:id="rId45"/>
    <p:sldId id="289" r:id="rId46"/>
    <p:sldId id="327" r:id="rId47"/>
    <p:sldId id="328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EBFB"/>
    <a:srgbClr val="66CCFF"/>
    <a:srgbClr val="00FFF6"/>
    <a:srgbClr val="9765B2"/>
    <a:srgbClr val="F9B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83" d="100"/>
          <a:sy n="83" d="100"/>
        </p:scale>
        <p:origin x="47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fif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2471" y="182161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2184"/>
              </p:ext>
            </p:extLst>
          </p:nvPr>
        </p:nvGraphicFramePr>
        <p:xfrm>
          <a:off x="2147829" y="1646237"/>
          <a:ext cx="5378825" cy="39923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 미정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연두색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라임 그린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집중형 공격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전격 등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07E00E-AFFD-4B87-981C-DA034F26F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25" y="3415174"/>
            <a:ext cx="5197775" cy="3442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EF99E8-5319-441E-912A-0B75049FC2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87" y="2910709"/>
            <a:ext cx="2225040" cy="222504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A36BB-E200-4BCE-B8F4-FAE4FFC17C81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CD06C2-115C-4718-B8D1-5A65A8959AA0}"/>
              </a:ext>
            </a:extLst>
          </p:cNvPr>
          <p:cNvSpPr/>
          <p:nvPr/>
        </p:nvSpPr>
        <p:spPr>
          <a:xfrm>
            <a:off x="698971" y="5032694"/>
            <a:ext cx="712140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09998C-EA28-4F16-B8E0-942BDCDFAC6B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0444E6-DFEF-460D-8B77-1F7A5939993D}"/>
              </a:ext>
            </a:extLst>
          </p:cNvPr>
          <p:cNvSpPr/>
          <p:nvPr/>
        </p:nvSpPr>
        <p:spPr>
          <a:xfrm>
            <a:off x="698971" y="5312519"/>
            <a:ext cx="1062096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3AE673-0F73-49C4-B16D-B08078092192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8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E9E86D-A041-4875-817B-8F246CE76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26" y="470650"/>
            <a:ext cx="3676294" cy="6387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468BD4-4A97-4584-BD97-E8FEBC19EB47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4m/s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51D0AD-A3EC-4830-8584-AB4DFD886F8D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5F4CDB-CA30-4564-89E2-99CDEBDE718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81AAEB-66A1-4481-8E15-F0EC541B67D9}"/>
              </a:ext>
            </a:extLst>
          </p:cNvPr>
          <p:cNvSpPr/>
          <p:nvPr/>
        </p:nvSpPr>
        <p:spPr>
          <a:xfrm>
            <a:off x="698971" y="5312519"/>
            <a:ext cx="89276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DBAC603-C830-4035-88DA-AE00A9F391E4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37FE93E-D115-4DB8-8E5F-AC0AD70E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603796"/>
              </p:ext>
            </p:extLst>
          </p:nvPr>
        </p:nvGraphicFramePr>
        <p:xfrm>
          <a:off x="2567284" y="1404257"/>
          <a:ext cx="5413742" cy="457929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05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세이콴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7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발키리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8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노란색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레몬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73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원과 방패를 이용한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스킬                                            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(</a:t>
                      </a:r>
                      <a:r>
                        <a:rPr lang="ko-KR" altLang="en-US" sz="1500" dirty="0"/>
                        <a:t>범위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방어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사용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06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단일 공격보단 범위공격 위주이며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근접한 다수의 적을 공격하는데 치중 되어있다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1788ADF-A596-4AA0-B015-BCDBE9E2CA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96" y="3364637"/>
            <a:ext cx="1711137" cy="14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8ACC0-3574-4B45-9738-E7907889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4" y="2418448"/>
            <a:ext cx="5334000" cy="4564912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68546A7-4C62-4F2A-8183-AFC0B651D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15753"/>
              </p:ext>
            </p:extLst>
          </p:nvPr>
        </p:nvGraphicFramePr>
        <p:xfrm>
          <a:off x="2784643" y="1582975"/>
          <a:ext cx="5378825" cy="429531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항해사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흰색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화이트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8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없음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파티클이나</a:t>
                      </a:r>
                      <a:r>
                        <a:rPr lang="ko-KR" altLang="en-US" sz="1500" dirty="0"/>
                        <a:t> 빛 효과로 </a:t>
                      </a:r>
                      <a:r>
                        <a:rPr lang="ko-KR" altLang="en-US" sz="1500" dirty="0" err="1"/>
                        <a:t>마법진</a:t>
                      </a:r>
                      <a:r>
                        <a:rPr lang="ko-KR" altLang="en-US" sz="1500" dirty="0"/>
                        <a:t> 대체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7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플레이어에게 진실을 알려주는 요소로 작용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아즈라의</a:t>
                      </a:r>
                      <a:r>
                        <a:rPr lang="ko-KR" altLang="en-US" sz="1500" dirty="0"/>
                        <a:t> 본 모습을 이끌어내는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D6C0E0-7E76-4B61-B91A-972A31C7A62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9D1DF7-199A-4D8D-B462-0875AFEF0533}"/>
              </a:ext>
            </a:extLst>
          </p:cNvPr>
          <p:cNvSpPr/>
          <p:nvPr/>
        </p:nvSpPr>
        <p:spPr>
          <a:xfrm>
            <a:off x="698971" y="5032694"/>
            <a:ext cx="99436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AE42D3-7E12-4E3B-A229-B3AC8E86FBE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53968A-7455-416E-B293-13322979AB4C}"/>
              </a:ext>
            </a:extLst>
          </p:cNvPr>
          <p:cNvSpPr/>
          <p:nvPr/>
        </p:nvSpPr>
        <p:spPr>
          <a:xfrm>
            <a:off x="698971" y="5312519"/>
            <a:ext cx="82502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464551A-BAD5-4BA0-955C-E1D7356789A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0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801896"/>
              </p:ext>
            </p:extLst>
          </p:nvPr>
        </p:nvGraphicFramePr>
        <p:xfrm>
          <a:off x="5203753" y="2254306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아즈라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꿈꾸는 자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최종 보스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52" y="3467875"/>
            <a:ext cx="2179320" cy="2179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0F91B-36C2-458E-B444-AF9D75AD2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16" y="1693211"/>
            <a:ext cx="5170851" cy="363114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3B657E8-C82B-4A5D-906F-AB29F2F0AFE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2EA7EF5-0D68-4AD0-892A-790CE37061DE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987554-7FD9-4587-B8A2-BAFBC5B37E87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E45E11-F253-451C-AF18-73CBAB3ACAFA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83AD9-A70D-460A-819B-D6E2F32607E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0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CBF1-929F-41F6-9C05-85B5FBE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4264701"/>
            <a:ext cx="4174668" cy="238335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B169-6B58-4976-9A3B-5C80CA70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80" y="1059261"/>
            <a:ext cx="4174668" cy="239853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90F59-D024-480A-B136-707085EE2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23" y="4727242"/>
            <a:ext cx="3073305" cy="192081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4530D-B491-4CDF-B647-5E42B99A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46237"/>
            <a:ext cx="3624017" cy="27316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32EC8C-7307-45BE-AEDA-30D63ED3A4BD}"/>
              </a:ext>
            </a:extLst>
          </p:cNvPr>
          <p:cNvSpPr/>
          <p:nvPr/>
        </p:nvSpPr>
        <p:spPr>
          <a:xfrm>
            <a:off x="5951764" y="2697594"/>
            <a:ext cx="1036864" cy="1520408"/>
          </a:xfrm>
          <a:prstGeom prst="rightArrow">
            <a:avLst/>
          </a:prstGeom>
          <a:solidFill>
            <a:srgbClr val="F9BA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37A30-EF9C-47E3-ABD8-3DBA099A44A4}"/>
              </a:ext>
            </a:extLst>
          </p:cNvPr>
          <p:cNvSpPr txBox="1"/>
          <p:nvPr/>
        </p:nvSpPr>
        <p:spPr>
          <a:xfrm>
            <a:off x="5421085" y="2142636"/>
            <a:ext cx="177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추가 기획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F6279-55A0-4433-9949-C8DD453CF63F}"/>
              </a:ext>
            </a:extLst>
          </p:cNvPr>
          <p:cNvSpPr txBox="1"/>
          <p:nvPr/>
        </p:nvSpPr>
        <p:spPr>
          <a:xfrm>
            <a:off x="4211930" y="388789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8577" y="807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E4D6A-463F-4B9E-BBE3-418AE88D4E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6" y="1535705"/>
            <a:ext cx="4850130" cy="47625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8D4E4-B81C-4B39-ADED-10E63FC47134}"/>
              </a:ext>
            </a:extLst>
          </p:cNvPr>
          <p:cNvSpPr txBox="1"/>
          <p:nvPr/>
        </p:nvSpPr>
        <p:spPr>
          <a:xfrm>
            <a:off x="6839222" y="2349086"/>
            <a:ext cx="484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#1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전체 플레이 회상 후</a:t>
            </a:r>
            <a:r>
              <a:rPr lang="en-US" altLang="ko-KR" b="1" dirty="0"/>
              <a:t>, </a:t>
            </a:r>
            <a:r>
              <a:rPr lang="ko-KR" altLang="ko-KR" b="1" dirty="0"/>
              <a:t>해당 </a:t>
            </a:r>
            <a:r>
              <a:rPr lang="en-US" altLang="ko-KR" b="1" dirty="0"/>
              <a:t>stage</a:t>
            </a:r>
            <a:r>
              <a:rPr lang="ko-KR" altLang="ko-KR" b="1" dirty="0"/>
              <a:t>로 이동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#2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인플레이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넘어가기 전</a:t>
            </a:r>
            <a:r>
              <a:rPr lang="en-US" altLang="ko-KR" b="1" dirty="0"/>
              <a:t>, sub </a:t>
            </a:r>
            <a:r>
              <a:rPr lang="ko-KR" altLang="ko-KR" b="1" dirty="0"/>
              <a:t>저장</a:t>
            </a:r>
            <a:r>
              <a:rPr lang="en-US" altLang="ko-KR" b="1" dirty="0"/>
              <a:t>. </a:t>
            </a:r>
            <a:r>
              <a:rPr lang="ko-KR" altLang="ko-KR" b="1" dirty="0"/>
              <a:t>이전게임에서 불러올 수 있도록 임시로 데이터 저장</a:t>
            </a:r>
            <a:r>
              <a:rPr lang="en-US" altLang="ko-KR" b="1" dirty="0"/>
              <a:t>.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#3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스토리 진행 후</a:t>
            </a:r>
            <a:r>
              <a:rPr lang="en-US" altLang="ko-KR" b="1" dirty="0"/>
              <a:t>, </a:t>
            </a:r>
            <a:r>
              <a:rPr lang="ko-KR" altLang="ko-KR" b="1" dirty="0"/>
              <a:t>플레이 설정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진행</a:t>
            </a:r>
            <a:r>
              <a:rPr lang="en-US" altLang="ko-KR" b="1" dirty="0"/>
              <a:t>, #3</a:t>
            </a:r>
            <a:r>
              <a:rPr lang="ko-KR" altLang="ko-KR" b="1" dirty="0"/>
              <a:t>영역에서 다음 스테이지에 대한 스토리 첨부</a:t>
            </a:r>
            <a:r>
              <a:rPr lang="en-US" altLang="ko-KR" b="1" dirty="0"/>
              <a:t>(</a:t>
            </a:r>
            <a:r>
              <a:rPr lang="ko-KR" altLang="ko-KR" b="1" dirty="0"/>
              <a:t>별도의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만들지</a:t>
            </a:r>
            <a:r>
              <a:rPr lang="en-US" altLang="ko-KR" b="1" dirty="0"/>
              <a:t>, </a:t>
            </a:r>
            <a:r>
              <a:rPr lang="ko-KR" altLang="ko-KR" b="1" dirty="0"/>
              <a:t>토의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#4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/>
              <a:t>스테이지 보스를 캐릭터로 골라 </a:t>
            </a:r>
            <a:r>
              <a:rPr lang="en-US" altLang="ko-KR" b="1" dirty="0"/>
              <a:t>1:1</a:t>
            </a:r>
            <a:r>
              <a:rPr lang="ko-KR" altLang="en-US" b="1" dirty="0"/>
              <a:t>대전을 하는 플레이 구현 예정</a:t>
            </a:r>
            <a:r>
              <a:rPr lang="en-US" altLang="ko-KR" b="1" dirty="0"/>
              <a:t>(</a:t>
            </a:r>
            <a:r>
              <a:rPr lang="ko-KR" altLang="en-US" b="1" dirty="0"/>
              <a:t>추가 회의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1953087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B20C-CEFE-469D-BD15-C57ABAC6884E}"/>
              </a:ext>
            </a:extLst>
          </p:cNvPr>
          <p:cNvSpPr txBox="1"/>
          <p:nvPr/>
        </p:nvSpPr>
        <p:spPr>
          <a:xfrm>
            <a:off x="1953087" y="4069515"/>
            <a:ext cx="338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/>
              <a:t>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279295" y="5597372"/>
            <a:ext cx="7000393" cy="99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 descr="C:\Users\woolo_so5omoy\AppData\Local\Microsoft\Windows\INetCache\Content.Word\오큘러스 터치 bbs.ruliweb.jpg">
            <a:extLst>
              <a:ext uri="{FF2B5EF4-FFF2-40B4-BE49-F238E27FC236}">
                <a16:creationId xmlns:a16="http://schemas.microsoft.com/office/drawing/2014/main" id="{A7CA5CD1-F3C6-4BD4-8B53-3007A22482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7" y="1646237"/>
            <a:ext cx="5352239" cy="363597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0" y="5829696"/>
            <a:ext cx="712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대부분의 조작은 좌우의 </a:t>
            </a:r>
            <a:r>
              <a:rPr lang="en-US" altLang="ko-KR" dirty="0" err="1"/>
              <a:t>Thumbstick</a:t>
            </a:r>
            <a:r>
              <a:rPr lang="en-US" altLang="ko-KR" dirty="0"/>
              <a:t>(</a:t>
            </a:r>
            <a:r>
              <a:rPr lang="ko-KR" altLang="en-US" dirty="0"/>
              <a:t>게임 패드의 스틱 역할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ABXY Button</a:t>
            </a:r>
            <a:r>
              <a:rPr lang="ko-KR" altLang="en-US" dirty="0"/>
              <a:t>으로 이루어진다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B5B8CD1-D03A-4A67-8E6F-D0FED11EBD8B}"/>
              </a:ext>
            </a:extLst>
          </p:cNvPr>
          <p:cNvSpPr/>
          <p:nvPr/>
        </p:nvSpPr>
        <p:spPr>
          <a:xfrm>
            <a:off x="6800295" y="3284738"/>
            <a:ext cx="1216241" cy="852256"/>
          </a:xfrm>
          <a:prstGeom prst="rightArrow">
            <a:avLst/>
          </a:prstGeom>
          <a:solidFill>
            <a:srgbClr val="00FFF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7D7513-4A40-489F-8F91-86DFBF03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86" y="2955218"/>
            <a:ext cx="3871314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62D5EE-814B-4991-9D40-BE05B677F192}"/>
              </a:ext>
            </a:extLst>
          </p:cNvPr>
          <p:cNvSpPr/>
          <p:nvPr/>
        </p:nvSpPr>
        <p:spPr>
          <a:xfrm>
            <a:off x="3449763" y="1968484"/>
            <a:ext cx="6777313" cy="280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주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A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마법을 다시 선정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마법 진을 그리게 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그려진 마법을 장착하게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200" b="1" kern="100" dirty="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변경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좌우를 이용하여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타겟을 변경할 수 있도록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buClr>
                <a:srgbClr val="000000"/>
              </a:buClr>
              <a:buSzPts val="1100"/>
            </a:pP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5D4536-C828-48A1-A754-1DA0DEB5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65" y="3135248"/>
            <a:ext cx="3918335" cy="33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853196-5E9F-409F-9518-D5EA3C97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98" y="3123247"/>
            <a:ext cx="3898635" cy="3472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3DD8E-5C47-49F0-A0C7-94994F760535}"/>
              </a:ext>
            </a:extLst>
          </p:cNvPr>
          <p:cNvSpPr/>
          <p:nvPr/>
        </p:nvSpPr>
        <p:spPr>
          <a:xfrm>
            <a:off x="3449763" y="1782052"/>
            <a:ext cx="6862438" cy="398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보조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왼손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X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Y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모드를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모드는 타겟 추적 모드와 공격 대응 모드가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속성을 바꾼다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트리거를 누른 상태로 컨트롤러를 왼쪽 또는 오른쪽으로 이동 시킬 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인덱스에 따른 속성을 변경 시킨다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해당 방향으로 이동한다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MENU[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컨트롤러 설정에 따라 바뀌지 않음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항상 왼손 컨트롤러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)]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설정을 활성화시키며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일시정지 상태가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FE7030-52E7-48AF-B8EB-ED30512EF793}"/>
              </a:ext>
            </a:extLst>
          </p:cNvPr>
          <p:cNvSpPr/>
          <p:nvPr/>
        </p:nvSpPr>
        <p:spPr>
          <a:xfrm>
            <a:off x="3108529" y="4498001"/>
            <a:ext cx="3046027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7" y="1524000"/>
            <a:ext cx="3726485" cy="2484323"/>
          </a:xfrm>
          <a:prstGeom prst="rect">
            <a:avLst/>
          </a:prstGeom>
        </p:spPr>
      </p:pic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54A02CC4-802B-4258-8A16-D3BE5094C9C9}"/>
              </a:ext>
            </a:extLst>
          </p:cNvPr>
          <p:cNvSpPr/>
          <p:nvPr/>
        </p:nvSpPr>
        <p:spPr>
          <a:xfrm>
            <a:off x="0" y="445943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마법진</a:t>
            </a:r>
            <a:r>
              <a:rPr lang="ko-KR" altLang="en-US" dirty="0"/>
              <a:t> 형성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C62595-6F8E-437F-9C2D-77733482AA8B}"/>
              </a:ext>
            </a:extLst>
          </p:cNvPr>
          <p:cNvSpPr txBox="1"/>
          <p:nvPr/>
        </p:nvSpPr>
        <p:spPr>
          <a:xfrm>
            <a:off x="3108529" y="4620797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문양 등장 후</a:t>
            </a:r>
            <a:r>
              <a:rPr lang="en-US" altLang="ko-KR" dirty="0"/>
              <a:t>, </a:t>
            </a:r>
            <a:r>
              <a:rPr lang="ko-KR" altLang="en-US" dirty="0"/>
              <a:t>마법 저장</a:t>
            </a:r>
            <a:endParaRPr lang="en-US" altLang="ko-KR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CF361B7-0F06-42D1-B62E-BC653AF59418}"/>
              </a:ext>
            </a:extLst>
          </p:cNvPr>
          <p:cNvCxnSpPr>
            <a:cxnSpLocks/>
          </p:cNvCxnSpPr>
          <p:nvPr/>
        </p:nvCxnSpPr>
        <p:spPr>
          <a:xfrm flipV="1">
            <a:off x="1679466" y="483624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39" y="1617293"/>
            <a:ext cx="3997097" cy="21704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30AA0A-C73C-4C06-A20F-BBBAC6A1D50F}"/>
              </a:ext>
            </a:extLst>
          </p:cNvPr>
          <p:cNvSpPr/>
          <p:nvPr/>
        </p:nvSpPr>
        <p:spPr>
          <a:xfrm>
            <a:off x="7744983" y="4515297"/>
            <a:ext cx="4317581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E258-2B8D-4DB9-922C-F8BA7B3E499D}"/>
              </a:ext>
            </a:extLst>
          </p:cNvPr>
          <p:cNvSpPr txBox="1"/>
          <p:nvPr/>
        </p:nvSpPr>
        <p:spPr>
          <a:xfrm>
            <a:off x="7744983" y="4638093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속성의 모션에 따라 저장된 마법 발동</a:t>
            </a:r>
            <a:endParaRPr lang="en-US" altLang="ko-KR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09CDD4-6163-415A-B2F0-17A1BFEB5BBB}"/>
              </a:ext>
            </a:extLst>
          </p:cNvPr>
          <p:cNvCxnSpPr>
            <a:cxnSpLocks/>
          </p:cNvCxnSpPr>
          <p:nvPr/>
        </p:nvCxnSpPr>
        <p:spPr>
          <a:xfrm flipV="1">
            <a:off x="6315920" y="485353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C5DB33-58B4-4715-9CBA-3B3817908A83}"/>
              </a:ext>
            </a:extLst>
          </p:cNvPr>
          <p:cNvCxnSpPr>
            <a:cxnSpLocks/>
          </p:cNvCxnSpPr>
          <p:nvPr/>
        </p:nvCxnSpPr>
        <p:spPr>
          <a:xfrm flipV="1">
            <a:off x="839733" y="5151151"/>
            <a:ext cx="0" cy="7178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EF8F38-1D0A-48CE-BF48-66D5B37CC831}"/>
              </a:ext>
            </a:extLst>
          </p:cNvPr>
          <p:cNvCxnSpPr/>
          <p:nvPr/>
        </p:nvCxnSpPr>
        <p:spPr>
          <a:xfrm>
            <a:off x="839733" y="5825789"/>
            <a:ext cx="89309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ADF3E3-C16B-41BC-80A5-5B15541859A1}"/>
              </a:ext>
            </a:extLst>
          </p:cNvPr>
          <p:cNvCxnSpPr>
            <a:cxnSpLocks/>
          </p:cNvCxnSpPr>
          <p:nvPr/>
        </p:nvCxnSpPr>
        <p:spPr>
          <a:xfrm>
            <a:off x="9733879" y="5151151"/>
            <a:ext cx="8233" cy="6746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E500E9-E40C-40EA-8B16-F2AC40AAAAF6}"/>
              </a:ext>
            </a:extLst>
          </p:cNvPr>
          <p:cNvCxnSpPr>
            <a:cxnSpLocks/>
          </p:cNvCxnSpPr>
          <p:nvPr/>
        </p:nvCxnSpPr>
        <p:spPr>
          <a:xfrm>
            <a:off x="7031953" y="4171950"/>
            <a:ext cx="0" cy="56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09868F-4FC5-4637-8CB4-E056660C3160}"/>
              </a:ext>
            </a:extLst>
          </p:cNvPr>
          <p:cNvCxnSpPr>
            <a:cxnSpLocks/>
          </p:cNvCxnSpPr>
          <p:nvPr/>
        </p:nvCxnSpPr>
        <p:spPr>
          <a:xfrm>
            <a:off x="7042288" y="4194833"/>
            <a:ext cx="14053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588C13-38C5-42D2-9574-3DBA2FBA77E6}"/>
              </a:ext>
            </a:extLst>
          </p:cNvPr>
          <p:cNvCxnSpPr>
            <a:cxnSpLocks/>
          </p:cNvCxnSpPr>
          <p:nvPr/>
        </p:nvCxnSpPr>
        <p:spPr>
          <a:xfrm flipV="1">
            <a:off x="8419101" y="4194833"/>
            <a:ext cx="0" cy="3204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E12FD7-620D-4E38-81A8-69D5FEFA9995}"/>
              </a:ext>
            </a:extLst>
          </p:cNvPr>
          <p:cNvSpPr/>
          <p:nvPr/>
        </p:nvSpPr>
        <p:spPr>
          <a:xfrm>
            <a:off x="4661446" y="5864574"/>
            <a:ext cx="1479610" cy="6358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마법 변경 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8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7362" y="2895624"/>
            <a:ext cx="47878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1.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연구 목적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2.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개요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3.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게임소개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4.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플레이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5.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특징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6.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 일정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7.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참고문헌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2" y="4541775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1539365" y="5570392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1735481" y="5116445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일정 반경 내의 적이 위치 할 경우 자동으로 타깃으로 선정되며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공격 시 해당 타겟으로 날아간다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40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16" y="3071610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97" y="226693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" y="4377323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2D46F27-B5B8-4F13-9229-06A5E4243B65}"/>
              </a:ext>
            </a:extLst>
          </p:cNvPr>
          <p:cNvGrpSpPr/>
          <p:nvPr/>
        </p:nvGrpSpPr>
        <p:grpSpPr>
          <a:xfrm>
            <a:off x="1539365" y="5116445"/>
            <a:ext cx="1077597" cy="1700034"/>
            <a:chOff x="1539365" y="5116445"/>
            <a:chExt cx="1077597" cy="170003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B3C1E-0D11-483C-8C1D-92AB9DDCD335}"/>
                </a:ext>
              </a:extLst>
            </p:cNvPr>
            <p:cNvSpPr/>
            <p:nvPr/>
          </p:nvSpPr>
          <p:spPr>
            <a:xfrm>
              <a:off x="1539365" y="5570392"/>
              <a:ext cx="1077597" cy="124608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3B09A264-14BC-46BE-860A-6AAB26DECA5D}"/>
                </a:ext>
              </a:extLst>
            </p:cNvPr>
            <p:cNvSpPr/>
            <p:nvPr/>
          </p:nvSpPr>
          <p:spPr>
            <a:xfrm>
              <a:off x="1735481" y="5116445"/>
              <a:ext cx="793073" cy="31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target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9ECD2DA3-8CF1-4FBA-8DE9-92B974EAA517}"/>
              </a:ext>
            </a:extLst>
          </p:cNvPr>
          <p:cNvSpPr/>
          <p:nvPr/>
        </p:nvSpPr>
        <p:spPr>
          <a:xfrm flipV="1">
            <a:off x="7105347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E8EFE96-348F-42BB-AA63-0C6CD7E68012}"/>
              </a:ext>
            </a:extLst>
          </p:cNvPr>
          <p:cNvSpPr/>
          <p:nvPr/>
        </p:nvSpPr>
        <p:spPr>
          <a:xfrm>
            <a:off x="6763404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C636CA-C197-43EF-A4F8-C6BE031E769B}"/>
              </a:ext>
            </a:extLst>
          </p:cNvPr>
          <p:cNvSpPr/>
          <p:nvPr/>
        </p:nvSpPr>
        <p:spPr>
          <a:xfrm>
            <a:off x="9438804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986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08698 -0.1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98 -0.19699 L -0.0483 -0.4002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 -0.40023 L 0.3099 -0.2863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4BA908-4354-42BF-9A61-08F07D74C2C8}"/>
              </a:ext>
            </a:extLst>
          </p:cNvPr>
          <p:cNvSpPr/>
          <p:nvPr/>
        </p:nvSpPr>
        <p:spPr>
          <a:xfrm>
            <a:off x="170687" y="1475804"/>
            <a:ext cx="6260019" cy="6260019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" y="4357236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6" y="5463642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6075170" y="5171486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6271286" y="4717539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타겟은 소멸 범위를 넘었을 경우 자동으로 다시 선정범위 내 가장 근거리의 타겟을 선정하도록 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BCA676-5A30-4B1A-A695-2F5941B06149}"/>
              </a:ext>
            </a:extLst>
          </p:cNvPr>
          <p:cNvCxnSpPr/>
          <p:nvPr/>
        </p:nvCxnSpPr>
        <p:spPr>
          <a:xfrm>
            <a:off x="7076167" y="2389351"/>
            <a:ext cx="60163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  <a:p>
            <a:r>
              <a:rPr lang="ko-KR" altLang="en-US" dirty="0"/>
              <a:t>타겟 소멸 범위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D0C94D-A73D-4E00-ADAB-05C2ECF4A022}"/>
              </a:ext>
            </a:extLst>
          </p:cNvPr>
          <p:cNvSpPr/>
          <p:nvPr/>
        </p:nvSpPr>
        <p:spPr>
          <a:xfrm>
            <a:off x="514350" y="4177320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7">
            <a:extLst>
              <a:ext uri="{FF2B5EF4-FFF2-40B4-BE49-F238E27FC236}">
                <a16:creationId xmlns:a16="http://schemas.microsoft.com/office/drawing/2014/main" id="{373EC39D-D67B-4FF0-BF8D-C7FAE969F222}"/>
              </a:ext>
            </a:extLst>
          </p:cNvPr>
          <p:cNvSpPr/>
          <p:nvPr/>
        </p:nvSpPr>
        <p:spPr>
          <a:xfrm>
            <a:off x="354576" y="3743596"/>
            <a:ext cx="1261036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 target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5B328F-1820-4921-8A00-CD52BDD7FC67}"/>
              </a:ext>
            </a:extLst>
          </p:cNvPr>
          <p:cNvCxnSpPr>
            <a:cxnSpLocks/>
          </p:cNvCxnSpPr>
          <p:nvPr/>
        </p:nvCxnSpPr>
        <p:spPr>
          <a:xfrm>
            <a:off x="5729987" y="4876776"/>
            <a:ext cx="1725735" cy="17501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364695-3DAE-42AD-AE9B-56AF88E739E1}"/>
              </a:ext>
            </a:extLst>
          </p:cNvPr>
          <p:cNvCxnSpPr>
            <a:cxnSpLocks/>
          </p:cNvCxnSpPr>
          <p:nvPr/>
        </p:nvCxnSpPr>
        <p:spPr>
          <a:xfrm flipH="1">
            <a:off x="5703697" y="4866895"/>
            <a:ext cx="1692856" cy="17442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1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F4712B-61A2-47D1-9939-EA3C5C6A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5" y="3109942"/>
            <a:ext cx="1460024" cy="221242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831484-437D-4D07-B834-1149CE236E71}"/>
              </a:ext>
            </a:extLst>
          </p:cNvPr>
          <p:cNvSpPr/>
          <p:nvPr/>
        </p:nvSpPr>
        <p:spPr>
          <a:xfrm>
            <a:off x="6988138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324D30D8-F95D-4CCC-8DB8-134311338B37}"/>
              </a:ext>
            </a:extLst>
          </p:cNvPr>
          <p:cNvSpPr/>
          <p:nvPr/>
        </p:nvSpPr>
        <p:spPr>
          <a:xfrm>
            <a:off x="7193295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A944EE5-8F2E-46C8-9ECD-BDA5CD51B4E0}"/>
              </a:ext>
            </a:extLst>
          </p:cNvPr>
          <p:cNvSpPr/>
          <p:nvPr/>
        </p:nvSpPr>
        <p:spPr>
          <a:xfrm>
            <a:off x="7692745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타겟 추적 모드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6B4A44D-FA98-4094-87C7-DDAA6FD4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2" y="3797054"/>
            <a:ext cx="737776" cy="1324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E0300B-2DC0-4D00-A9D1-6388A7182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717" y="4048512"/>
            <a:ext cx="1298325" cy="701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F1C7D0E-E3FE-402A-8E5C-AB840285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14">
            <a:off x="8298401" y="4817211"/>
            <a:ext cx="1417443" cy="6096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BEECE-A112-4E48-BEEA-EA34DD040CF6}"/>
              </a:ext>
            </a:extLst>
          </p:cNvPr>
          <p:cNvSpPr/>
          <p:nvPr/>
        </p:nvSpPr>
        <p:spPr>
          <a:xfrm>
            <a:off x="8527473" y="5656019"/>
            <a:ext cx="2882520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D10C5-76AA-41D1-BFE8-85D639E62B5A}"/>
              </a:ext>
            </a:extLst>
          </p:cNvPr>
          <p:cNvSpPr txBox="1"/>
          <p:nvPr/>
        </p:nvSpPr>
        <p:spPr>
          <a:xfrm>
            <a:off x="8527472" y="577881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타겟을 향한 무조건적 공격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60B3EA-40D0-4B58-B67F-3E1A4823D431}"/>
              </a:ext>
            </a:extLst>
          </p:cNvPr>
          <p:cNvSpPr txBox="1"/>
          <p:nvPr/>
        </p:nvSpPr>
        <p:spPr>
          <a:xfrm>
            <a:off x="1741537" y="1985233"/>
            <a:ext cx="429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선택된 타겟에게 마법이 날아간다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이때 동일 선상에 공격이 날아온다면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대응 모드와 마찬가지로 상쇄된다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</a:p>
          <a:p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에게 마법</a:t>
            </a:r>
            <a:r>
              <a:rPr lang="en-US" altLang="ko-KR" sz="1600" dirty="0"/>
              <a:t>(200)</a:t>
            </a:r>
          </a:p>
          <a:p>
            <a:r>
              <a:rPr lang="ko-KR" altLang="en-US" sz="1600" dirty="0"/>
              <a:t>동일선상에 공격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 -&gt; </a:t>
            </a:r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 추적</a:t>
            </a:r>
            <a:endParaRPr lang="en-US" altLang="ko-KR" sz="1600" dirty="0"/>
          </a:p>
        </p:txBody>
      </p:sp>
      <p:sp>
        <p:nvSpPr>
          <p:cNvPr id="28" name="막힌 원호 27">
            <a:extLst>
              <a:ext uri="{FF2B5EF4-FFF2-40B4-BE49-F238E27FC236}">
                <a16:creationId xmlns:a16="http://schemas.microsoft.com/office/drawing/2014/main" id="{F420BF08-8230-4541-9964-1546B146EF82}"/>
              </a:ext>
            </a:extLst>
          </p:cNvPr>
          <p:cNvSpPr/>
          <p:nvPr/>
        </p:nvSpPr>
        <p:spPr>
          <a:xfrm flipV="1">
            <a:off x="761601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ACADAA-9FB8-4380-8D62-88B139632A60}"/>
              </a:ext>
            </a:extLst>
          </p:cNvPr>
          <p:cNvSpPr/>
          <p:nvPr/>
        </p:nvSpPr>
        <p:spPr>
          <a:xfrm>
            <a:off x="3449763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A22B83-0097-4BA6-80B5-A9B288373B8B}"/>
              </a:ext>
            </a:extLst>
          </p:cNvPr>
          <p:cNvSpPr/>
          <p:nvPr/>
        </p:nvSpPr>
        <p:spPr>
          <a:xfrm>
            <a:off x="289438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41462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37" y="3109942"/>
            <a:ext cx="1460024" cy="2212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514350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719507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98501E4E-1BD4-4D77-95C7-EC819A87E4E4}"/>
              </a:ext>
            </a:extLst>
          </p:cNvPr>
          <p:cNvSpPr/>
          <p:nvPr/>
        </p:nvSpPr>
        <p:spPr>
          <a:xfrm>
            <a:off x="1840881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공격 대응 모드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1F4E5-E8E7-4DA8-9BC7-6C98A65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957" y="4135024"/>
            <a:ext cx="1298325" cy="70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61E3-574D-4AD9-B4B1-442055D3B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" y="3736599"/>
            <a:ext cx="737776" cy="13249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66DE2-6EA8-430A-8B74-1B2F3FFB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3" y="4236220"/>
            <a:ext cx="1417443" cy="6096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AEB45-5A30-4ACC-8EB6-505B7D95D911}"/>
              </a:ext>
            </a:extLst>
          </p:cNvPr>
          <p:cNvSpPr/>
          <p:nvPr/>
        </p:nvSpPr>
        <p:spPr>
          <a:xfrm>
            <a:off x="719507" y="5654224"/>
            <a:ext cx="4320413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B6B2C-264B-4462-891E-E72DFE327029}"/>
              </a:ext>
            </a:extLst>
          </p:cNvPr>
          <p:cNvSpPr txBox="1"/>
          <p:nvPr/>
        </p:nvSpPr>
        <p:spPr>
          <a:xfrm>
            <a:off x="719507" y="5777020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향한 공격을 우선적으로 방어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CA51B-6DFB-4201-A173-AAFCC09461EC}"/>
              </a:ext>
            </a:extLst>
          </p:cNvPr>
          <p:cNvSpPr txBox="1"/>
          <p:nvPr/>
        </p:nvSpPr>
        <p:spPr>
          <a:xfrm>
            <a:off x="7190278" y="3371209"/>
            <a:ext cx="42974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캐릭터를 향해 날아오는 공격들에게 마법이 발동하며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상대의 공격을 상쇄시킨다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공격과 충돌 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공격의 레벨에 따라  마법의 공격력이 상쇄되며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공격력이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이하가 될 시 마법은 소멸한다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 </a:t>
            </a:r>
            <a:r>
              <a:rPr lang="en-US" altLang="ko-KR" sz="1600" dirty="0"/>
              <a:t>(90) </a:t>
            </a:r>
            <a:r>
              <a:rPr lang="ko-KR" altLang="en-US" sz="1600" dirty="0"/>
              <a:t> </a:t>
            </a:r>
            <a:r>
              <a:rPr lang="en-US" altLang="ko-KR" sz="1600" dirty="0"/>
              <a:t>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(10) -&gt;</a:t>
            </a:r>
            <a:r>
              <a:rPr lang="ko-KR" altLang="en-US" sz="1600" dirty="0"/>
              <a:t>소멸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(200)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공격</a:t>
            </a:r>
            <a:r>
              <a:rPr lang="en-US" altLang="ko-KR" sz="1600" dirty="0"/>
              <a:t>(100)-&gt;</a:t>
            </a:r>
            <a:r>
              <a:rPr lang="ko-KR" altLang="en-US" sz="1600" dirty="0"/>
              <a:t>계속 플레이어 추적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011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F2BD2F-0AE7-40F1-A571-D49EDC45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613" y="1893925"/>
            <a:ext cx="4353735" cy="30018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C1BE7A-B5FD-4FF2-9E83-0EA8C0E3E4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930773"/>
            <a:ext cx="1337734" cy="13304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0FCF2-8A47-4192-AC9D-416302B64149}"/>
              </a:ext>
            </a:extLst>
          </p:cNvPr>
          <p:cNvCxnSpPr>
            <a:cxnSpLocks/>
          </p:cNvCxnSpPr>
          <p:nvPr/>
        </p:nvCxnSpPr>
        <p:spPr>
          <a:xfrm flipH="1">
            <a:off x="6661622" y="3394827"/>
            <a:ext cx="7995" cy="54384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E2AB25-D7DD-46DF-95A7-1CAC0AA48FA8}"/>
              </a:ext>
            </a:extLst>
          </p:cNvPr>
          <p:cNvCxnSpPr>
            <a:cxnSpLocks/>
          </p:cNvCxnSpPr>
          <p:nvPr/>
        </p:nvCxnSpPr>
        <p:spPr>
          <a:xfrm flipV="1">
            <a:off x="8056209" y="5072193"/>
            <a:ext cx="660369" cy="399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61D5EC9-5A72-4CBB-9B17-88854C6CE1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60" y="3545759"/>
            <a:ext cx="2767726" cy="27677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483DD2-D100-4814-AC81-8899AADAC1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06" y="4090492"/>
            <a:ext cx="2113021" cy="1971398"/>
          </a:xfrm>
          <a:prstGeom prst="rect">
            <a:avLst/>
          </a:prstGeom>
        </p:spPr>
      </p:pic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39249219-586C-44AF-8CF5-52A239A443BD}"/>
              </a:ext>
            </a:extLst>
          </p:cNvPr>
          <p:cNvSpPr/>
          <p:nvPr/>
        </p:nvSpPr>
        <p:spPr>
          <a:xfrm>
            <a:off x="4787348" y="2620821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발현과 함께 전체 문양과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 색상발현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8FFD9B-4EC2-45F2-A187-9148D36B49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" y="1478965"/>
            <a:ext cx="2767726" cy="276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022" y="4511078"/>
            <a:ext cx="340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해당 속성이 발현 되면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플레이어가 선택한 스킬이 내부적으로 저장된다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A2CBB-1512-492E-B41E-7445781B4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63" y="1641500"/>
            <a:ext cx="3876643" cy="1437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03807-B999-45C7-90C2-1303A43883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15" y="4559921"/>
            <a:ext cx="3668857" cy="20637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1743A-5A1C-4681-B312-0E001F258124}"/>
              </a:ext>
            </a:extLst>
          </p:cNvPr>
          <p:cNvSpPr txBox="1"/>
          <p:nvPr/>
        </p:nvSpPr>
        <p:spPr>
          <a:xfrm>
            <a:off x="4091926" y="4760790"/>
            <a:ext cx="340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기본적으로 착용된 </a:t>
            </a:r>
            <a:r>
              <a:rPr lang="ko-KR" altLang="en-US" sz="1600" dirty="0" err="1"/>
              <a:t>건틀릿은</a:t>
            </a:r>
            <a:r>
              <a:rPr lang="ko-KR" altLang="en-US" sz="1600" dirty="0"/>
              <a:t> 플레이어의 속성에 따른 마법 무기로 변신한다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0FD7FA8-0182-41F9-A141-74690D9A624D}"/>
              </a:ext>
            </a:extLst>
          </p:cNvPr>
          <p:cNvSpPr/>
          <p:nvPr/>
        </p:nvSpPr>
        <p:spPr>
          <a:xfrm rot="2866547">
            <a:off x="6992640" y="3248454"/>
            <a:ext cx="1012055" cy="95904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3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238331" y="4735771"/>
            <a:ext cx="340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유저는 해당 무기에 맞는 모션을 취해 마법 공격을 발동한다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이때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양쪽 컨트롤러의 키를 동시에 누르고 있어야 활성화되며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동작이 클수록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버튼을 </a:t>
            </a:r>
            <a:r>
              <a:rPr lang="en-US" altLang="ko-KR" sz="1600" b="1" dirty="0"/>
              <a:t>off</a:t>
            </a:r>
            <a:r>
              <a:rPr lang="ko-KR" altLang="en-US" sz="1600" b="1" dirty="0"/>
              <a:t>했을 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시작점과의 </a:t>
            </a:r>
            <a:r>
              <a:rPr lang="en-US" altLang="ko-KR" sz="1600" b="1" dirty="0"/>
              <a:t>distance </a:t>
            </a:r>
            <a:r>
              <a:rPr lang="ko-KR" altLang="en-US" sz="1600" b="1" dirty="0"/>
              <a:t>차이</a:t>
            </a:r>
            <a:r>
              <a:rPr lang="en-US" altLang="ko-KR" sz="1600" b="1" dirty="0"/>
              <a:t>) </a:t>
            </a:r>
            <a:r>
              <a:rPr lang="ko-KR" altLang="en-US" sz="1600" b="1" dirty="0" err="1"/>
              <a:t>차징</a:t>
            </a:r>
            <a:r>
              <a:rPr lang="ko-KR" altLang="en-US" sz="1600" b="1" dirty="0"/>
              <a:t> 게이지를 높인다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7DA8A-8BB1-436F-BC17-678FB8258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" y="2346922"/>
            <a:ext cx="3754901" cy="203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130086-D512-4BC2-B7A9-1FC482D71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76" y="2887179"/>
            <a:ext cx="2686282" cy="15110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3973A7-A256-475F-B41F-327593028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43" y="4720697"/>
            <a:ext cx="2536748" cy="1900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94B4D2-8694-4E41-8F96-CF1659205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89" y="981449"/>
            <a:ext cx="2814657" cy="1583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A3F7A81-C096-48E6-B060-10433FAE220B}"/>
              </a:ext>
            </a:extLst>
          </p:cNvPr>
          <p:cNvSpPr/>
          <p:nvPr/>
        </p:nvSpPr>
        <p:spPr>
          <a:xfrm>
            <a:off x="7777180" y="3014372"/>
            <a:ext cx="843378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F4D4EE-2357-4337-81B1-A54A96D1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81" y="2853739"/>
            <a:ext cx="3293660" cy="16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92629" y="1646237"/>
            <a:ext cx="34067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차징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dirty="0" err="1"/>
              <a:t>차징을</a:t>
            </a:r>
            <a:r>
              <a:rPr lang="ko-KR" altLang="en-US" sz="1600" dirty="0"/>
              <a:t> 하는 동안 움직임 속도가 </a:t>
            </a:r>
            <a:r>
              <a:rPr lang="en-US" altLang="ko-KR" sz="1600" dirty="0"/>
              <a:t>*0.1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각 스킬은 일정 </a:t>
            </a:r>
            <a:r>
              <a:rPr lang="ko-KR" altLang="en-US" sz="1600" dirty="0" err="1"/>
              <a:t>차징</a:t>
            </a:r>
            <a:r>
              <a:rPr lang="ko-KR" altLang="en-US" sz="1600" dirty="0"/>
              <a:t> 시간을 가지며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시간을 넘길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스킬 시전이 취소된다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FDC1-C2D9-47DF-9074-DD4AB327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4108475"/>
            <a:ext cx="4612874" cy="2583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BAC74-52EF-488C-B6FE-761269C2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45" y="4113857"/>
            <a:ext cx="4612874" cy="2583209"/>
          </a:xfrm>
          <a:prstGeom prst="rect">
            <a:avLst/>
          </a:prstGeom>
        </p:spPr>
      </p:pic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429E85D9-E8EB-481E-BFE4-1A4DD7B60B0E}"/>
              </a:ext>
            </a:extLst>
          </p:cNvPr>
          <p:cNvSpPr/>
          <p:nvPr/>
        </p:nvSpPr>
        <p:spPr>
          <a:xfrm>
            <a:off x="5237825" y="2778712"/>
            <a:ext cx="7554897" cy="497149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26DD7816-C4DC-421F-B82C-3ECD3673511D}"/>
              </a:ext>
            </a:extLst>
          </p:cNvPr>
          <p:cNvSpPr/>
          <p:nvPr/>
        </p:nvSpPr>
        <p:spPr>
          <a:xfrm>
            <a:off x="4971495" y="4385569"/>
            <a:ext cx="585926" cy="215175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62B6FE59-0DD9-4629-84D1-D9713A4F9FD9}"/>
              </a:ext>
            </a:extLst>
          </p:cNvPr>
          <p:cNvSpPr/>
          <p:nvPr/>
        </p:nvSpPr>
        <p:spPr>
          <a:xfrm>
            <a:off x="5396586" y="4108475"/>
            <a:ext cx="585926" cy="2749525"/>
          </a:xfrm>
          <a:prstGeom prst="chevron">
            <a:avLst>
              <a:gd name="adj" fmla="val 51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게임 진행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C0EA-9532-4982-913A-41C98F03F2F5}"/>
              </a:ext>
            </a:extLst>
          </p:cNvPr>
          <p:cNvSpPr txBox="1"/>
          <p:nvPr/>
        </p:nvSpPr>
        <p:spPr>
          <a:xfrm>
            <a:off x="2201662" y="1855433"/>
            <a:ext cx="733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지역안에서 순차 적으로</a:t>
            </a:r>
            <a:r>
              <a:rPr lang="en-US" altLang="ko-KR" dirty="0"/>
              <a:t>(2~4</a:t>
            </a:r>
            <a:r>
              <a:rPr lang="ko-KR" altLang="en-US" dirty="0"/>
              <a:t>회 스테이지마다 다름</a:t>
            </a:r>
            <a:r>
              <a:rPr lang="en-US" altLang="ko-KR" dirty="0"/>
              <a:t>) </a:t>
            </a:r>
            <a:r>
              <a:rPr lang="ko-KR" altLang="en-US" dirty="0"/>
              <a:t>적이 등장한다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적들을 물리친 후 최종 보스와 전투를 벌인다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DF39B-3F52-47C6-B221-1F6D46C9C694}"/>
              </a:ext>
            </a:extLst>
          </p:cNvPr>
          <p:cNvSpPr txBox="1"/>
          <p:nvPr/>
        </p:nvSpPr>
        <p:spPr>
          <a:xfrm>
            <a:off x="2201662" y="2949843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1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7287" y="2840853"/>
            <a:ext cx="9889724" cy="2024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3134127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337964" y="1647018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212" y="1808383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648" y="186970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스테이지에서는 보스를 물리친다</a:t>
            </a:r>
          </a:p>
        </p:txBody>
      </p:sp>
      <p:cxnSp>
        <p:nvCxnSpPr>
          <p:cNvPr id="15" name="직선 화살표 연결선 14"/>
          <p:cNvCxnSpPr>
            <a:stCxn id="5" idx="3"/>
          </p:cNvCxnSpPr>
          <p:nvPr/>
        </p:nvCxnSpPr>
        <p:spPr>
          <a:xfrm flipV="1">
            <a:off x="3017430" y="202382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5129" y="2399427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기본적으로 보스를 물리치는 것이 조건이다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승리 조건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21AA8BD0-09EF-488D-AEC4-87C84D301666}"/>
              </a:ext>
            </a:extLst>
          </p:cNvPr>
          <p:cNvSpPr/>
          <p:nvPr/>
        </p:nvSpPr>
        <p:spPr>
          <a:xfrm>
            <a:off x="3551718" y="1646237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764F836-FCD2-427A-B79D-177605E19F30}"/>
              </a:ext>
            </a:extLst>
          </p:cNvPr>
          <p:cNvSpPr/>
          <p:nvPr/>
        </p:nvSpPr>
        <p:spPr>
          <a:xfrm>
            <a:off x="3449763" y="3169788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</a:t>
            </a:r>
            <a:endParaRPr lang="ko-KR" altLang="en-US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9F5B8042-23AC-445C-A0CE-0E43A0D1F90E}"/>
              </a:ext>
            </a:extLst>
          </p:cNvPr>
          <p:cNvSpPr/>
          <p:nvPr/>
        </p:nvSpPr>
        <p:spPr>
          <a:xfrm>
            <a:off x="1337964" y="327994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1951B-7EAD-494E-AD9E-6DC252ADC08C}"/>
              </a:ext>
            </a:extLst>
          </p:cNvPr>
          <p:cNvSpPr txBox="1"/>
          <p:nvPr/>
        </p:nvSpPr>
        <p:spPr>
          <a:xfrm>
            <a:off x="1470212" y="3441307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50079-0569-46EF-871E-05CFDB70B1B6}"/>
              </a:ext>
            </a:extLst>
          </p:cNvPr>
          <p:cNvSpPr txBox="1"/>
          <p:nvPr/>
        </p:nvSpPr>
        <p:spPr>
          <a:xfrm>
            <a:off x="4418778" y="3432487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F5C4B5-AAB9-485B-B45C-C7B235F9D988}"/>
              </a:ext>
            </a:extLst>
          </p:cNvPr>
          <p:cNvCxnSpPr>
            <a:stCxn id="34" idx="3"/>
          </p:cNvCxnSpPr>
          <p:nvPr/>
        </p:nvCxnSpPr>
        <p:spPr>
          <a:xfrm flipV="1">
            <a:off x="3017430" y="365675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FC1DCB-828A-491A-814D-2F49CFB472EA}"/>
              </a:ext>
            </a:extLst>
          </p:cNvPr>
          <p:cNvCxnSpPr>
            <a:cxnSpLocks/>
          </p:cNvCxnSpPr>
          <p:nvPr/>
        </p:nvCxnSpPr>
        <p:spPr>
          <a:xfrm>
            <a:off x="3580812" y="3656750"/>
            <a:ext cx="681317" cy="4658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F5D49A-26EE-4525-AD7A-73ABA17BDCC6}"/>
              </a:ext>
            </a:extLst>
          </p:cNvPr>
          <p:cNvSpPr txBox="1"/>
          <p:nvPr/>
        </p:nvSpPr>
        <p:spPr>
          <a:xfrm>
            <a:off x="4407900" y="393797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제한시간동안 상대 </a:t>
            </a:r>
            <a:r>
              <a:rPr lang="en-US" altLang="ko-KR" dirty="0"/>
              <a:t>HP</a:t>
            </a:r>
            <a:r>
              <a:rPr lang="ko-KR" altLang="en-US" dirty="0"/>
              <a:t>를 나의 </a:t>
            </a:r>
            <a:r>
              <a:rPr lang="en-US" altLang="ko-KR" dirty="0"/>
              <a:t>HP</a:t>
            </a:r>
            <a:r>
              <a:rPr lang="ko-KR" altLang="en-US" dirty="0"/>
              <a:t>보다 낮게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22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E062F0-C6CE-4012-B26C-56EBB223D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124353"/>
            <a:ext cx="3798354" cy="37983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82692" y="3012175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보라색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도형 그리기 선 긋기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마법진에서 에너지 체를 발사하거나 환영 마법으로 공간</a:t>
            </a:r>
            <a:r>
              <a:rPr lang="en-US" altLang="ko-KR" sz="2200" dirty="0"/>
              <a:t>(</a:t>
            </a:r>
            <a:r>
              <a:rPr lang="ko-KR" altLang="en-US" sz="2200" dirty="0"/>
              <a:t>꿈</a:t>
            </a:r>
            <a:r>
              <a:rPr lang="en-US" altLang="ko-KR" sz="2200" dirty="0"/>
              <a:t>)</a:t>
            </a:r>
            <a:r>
              <a:rPr lang="ko-KR" altLang="en-US" sz="2200" dirty="0"/>
              <a:t>을 굴절 시킨다</a:t>
            </a:r>
            <a:r>
              <a:rPr lang="en-US" altLang="ko-KR" sz="2200" dirty="0"/>
              <a:t>.</a:t>
            </a:r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15EB8-B6B2-46A5-A580-65439F03F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8" y="2124353"/>
            <a:ext cx="3798354" cy="3798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5782692" y="3012175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노란색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명령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다수의 무구나</a:t>
            </a:r>
            <a:r>
              <a:rPr lang="en-US" altLang="ko-KR" sz="2200" dirty="0"/>
              <a:t> </a:t>
            </a:r>
            <a:r>
              <a:rPr lang="ko-KR" altLang="en-US" sz="2200" dirty="0"/>
              <a:t>꿈의 신수들을 소환하여 전투를 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81133C-9447-4D12-A2F1-9CE1311E1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3" cy="3828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연두색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글쓰기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적의 위치에 마법진들을 소환해 전격으로 연쇄 공격을 하거나 빛을 퍼붓는다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897205-E98D-4E6F-BB3F-23B452AD2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빨간색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내려찍기</a:t>
            </a:r>
            <a:r>
              <a:rPr lang="en-US" altLang="ko-KR" sz="2200" dirty="0"/>
              <a:t>, </a:t>
            </a:r>
            <a:r>
              <a:rPr lang="ko-KR" altLang="en-US" sz="2200" dirty="0"/>
              <a:t>삼키기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공간을 장악하여 범위 내 적들에게 저주를 내리는 형식의 전투를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B99289-8F31-4751-A9EF-00657A071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7FFAE-DE89-44C5-8070-46C8DB718918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8A922-B9E7-47AB-BB5B-C968769410E8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하늘색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지휘</a:t>
            </a:r>
            <a:r>
              <a:rPr lang="en-US" altLang="ko-KR" sz="2200" dirty="0"/>
              <a:t>, </a:t>
            </a:r>
            <a:r>
              <a:rPr lang="ko-KR" altLang="en-US" sz="2200" dirty="0"/>
              <a:t>연주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활력을 주어 능력을 강화 시키거나 적들의 시간을 단절시키는 공격을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66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07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pic>
        <p:nvPicPr>
          <p:cNvPr id="1026" name="그림 41">
            <a:extLst>
              <a:ext uri="{FF2B5EF4-FFF2-40B4-BE49-F238E27FC236}">
                <a16:creationId xmlns:a16="http://schemas.microsoft.com/office/drawing/2014/main" id="{94A6601F-40C9-4221-967C-356AC0CE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2" y="2276341"/>
            <a:ext cx="4297138" cy="29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57">
            <a:extLst>
              <a:ext uri="{FF2B5EF4-FFF2-40B4-BE49-F238E27FC236}">
                <a16:creationId xmlns:a16="http://schemas.microsoft.com/office/drawing/2014/main" id="{44371EC7-D78F-4B2A-A2ED-66983E42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47" y="2072028"/>
            <a:ext cx="3204823" cy="31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636EC4-A134-4349-A935-2E4EE789C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706" y="5588376"/>
            <a:ext cx="8730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그림은 스킬 예시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사용하려는 스킬의 속성에 따라 등록되어 있는 로직이 모두 다르며 플레이어의 판단에 따라 자유로운 스킬 운용이 가능하다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23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4DB130-BDD7-4D5C-B289-5CA68D05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50060"/>
              </p:ext>
            </p:extLst>
          </p:nvPr>
        </p:nvGraphicFramePr>
        <p:xfrm>
          <a:off x="2331720" y="1956817"/>
          <a:ext cx="7013448" cy="477144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925065">
                  <a:extLst>
                    <a:ext uri="{9D8B030D-6E8A-4147-A177-3AD203B41FA5}">
                      <a16:colId xmlns:a16="http://schemas.microsoft.com/office/drawing/2014/main" val="337460637"/>
                    </a:ext>
                  </a:extLst>
                </a:gridCol>
                <a:gridCol w="3524450">
                  <a:extLst>
                    <a:ext uri="{9D8B030D-6E8A-4147-A177-3AD203B41FA5}">
                      <a16:colId xmlns:a16="http://schemas.microsoft.com/office/drawing/2014/main" val="629506489"/>
                    </a:ext>
                  </a:extLst>
                </a:gridCol>
                <a:gridCol w="2563933">
                  <a:extLst>
                    <a:ext uri="{9D8B030D-6E8A-4147-A177-3AD203B41FA5}">
                      <a16:colId xmlns:a16="http://schemas.microsoft.com/office/drawing/2014/main" val="3919610796"/>
                    </a:ext>
                  </a:extLst>
                </a:gridCol>
              </a:tblGrid>
              <a:tr h="1925929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시작점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rowSpan="2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컨트롤러의 버튼을 눌렀다 떼었을 순간동안 그려진 로직을 기준으로 스킬을 판단한다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플레이어가 어떤 자세를 취하든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컨트롤러가 어느 위치에 있든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482600"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모든 스킬은 플레이 화면</a:t>
                      </a:r>
                      <a:r>
                        <a:rPr lang="ko-KR" altLang="en-US" sz="1500" kern="100" dirty="0">
                          <a:effectLst/>
                        </a:rPr>
                        <a:t>에서의 손위치</a:t>
                      </a:r>
                      <a:r>
                        <a:rPr lang="ko-KR" sz="1500" kern="100" dirty="0">
                          <a:effectLst/>
                        </a:rPr>
                        <a:t>에서 시작한다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/>
                </a:tc>
                <a:extLst>
                  <a:ext uri="{0D108BD9-81ED-4DB2-BD59-A6C34878D82A}">
                    <a16:rowId xmlns:a16="http://schemas.microsoft.com/office/drawing/2014/main" val="2490025538"/>
                  </a:ext>
                </a:extLst>
              </a:tr>
              <a:tr h="284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32189"/>
                  </a:ext>
                </a:extLst>
              </a:tr>
            </a:tbl>
          </a:graphicData>
        </a:graphic>
      </p:graphicFrame>
      <p:pic>
        <p:nvPicPr>
          <p:cNvPr id="2049" name="그림 4">
            <a:extLst>
              <a:ext uri="{FF2B5EF4-FFF2-40B4-BE49-F238E27FC236}">
                <a16:creationId xmlns:a16="http://schemas.microsoft.com/office/drawing/2014/main" id="{356DB71A-CE1B-4D9F-BEE3-63C2CBCF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92" y="1974012"/>
            <a:ext cx="3038042" cy="18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F54AF0-06B8-4BDA-A9A7-164ECBB1A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21" y="4247545"/>
            <a:ext cx="3374309" cy="2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그림 60">
            <a:extLst>
              <a:ext uri="{FF2B5EF4-FFF2-40B4-BE49-F238E27FC236}">
                <a16:creationId xmlns:a16="http://schemas.microsoft.com/office/drawing/2014/main" id="{A4EA4B9C-D115-4DAF-BBF7-2A43DE5B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73" y="2662905"/>
            <a:ext cx="2460625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16645C-8C60-482D-BA52-CF5D798B6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58769"/>
              </p:ext>
            </p:extLst>
          </p:nvPr>
        </p:nvGraphicFramePr>
        <p:xfrm>
          <a:off x="2404872" y="1937436"/>
          <a:ext cx="7013447" cy="34483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161288">
                  <a:extLst>
                    <a:ext uri="{9D8B030D-6E8A-4147-A177-3AD203B41FA5}">
                      <a16:colId xmlns:a16="http://schemas.microsoft.com/office/drawing/2014/main" val="791729729"/>
                    </a:ext>
                  </a:extLst>
                </a:gridCol>
                <a:gridCol w="3282696">
                  <a:extLst>
                    <a:ext uri="{9D8B030D-6E8A-4147-A177-3AD203B41FA5}">
                      <a16:colId xmlns:a16="http://schemas.microsoft.com/office/drawing/2014/main" val="231356734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2465963399"/>
                    </a:ext>
                  </a:extLst>
                </a:gridCol>
              </a:tblGrid>
              <a:tr h="3448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로직 구현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장착하고 있는 스킬의 속성에 따라 정해진 </a:t>
                      </a:r>
                      <a:r>
                        <a:rPr lang="ko-KR" altLang="en-US" sz="1500" kern="100" dirty="0">
                          <a:effectLst/>
                        </a:rPr>
                        <a:t>문양</a:t>
                      </a:r>
                      <a:r>
                        <a:rPr lang="ko-KR" sz="1500" kern="100" dirty="0">
                          <a:effectLst/>
                        </a:rPr>
                        <a:t>이 다르다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41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97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008800"/>
              </p:ext>
            </p:extLst>
          </p:nvPr>
        </p:nvGraphicFramePr>
        <p:xfrm>
          <a:off x="5960345" y="2484559"/>
          <a:ext cx="4925683" cy="40207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그림 61">
            <a:extLst>
              <a:ext uri="{FF2B5EF4-FFF2-40B4-BE49-F238E27FC236}">
                <a16:creationId xmlns:a16="http://schemas.microsoft.com/office/drawing/2014/main" id="{B263BA3F-400B-4F49-946A-D21A48C0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8" y="4147122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63">
            <a:extLst>
              <a:ext uri="{FF2B5EF4-FFF2-40B4-BE49-F238E27FC236}">
                <a16:creationId xmlns:a16="http://schemas.microsoft.com/office/drawing/2014/main" id="{CB57ED32-40B0-4A4A-925F-49E9319D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9" y="1864514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09796"/>
              </p:ext>
            </p:extLst>
          </p:nvPr>
        </p:nvGraphicFramePr>
        <p:xfrm>
          <a:off x="1435608" y="1828802"/>
          <a:ext cx="7818120" cy="470916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184295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RED : </a:t>
                      </a:r>
                      <a:r>
                        <a:rPr lang="ko-KR" sz="1200" kern="100" dirty="0">
                          <a:effectLst/>
                        </a:rPr>
                        <a:t>현재 활성화 된 </a:t>
                      </a:r>
                      <a:r>
                        <a:rPr lang="ko-KR" sz="1200" kern="100" dirty="0" err="1">
                          <a:effectLst/>
                        </a:rPr>
                        <a:t>마법진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BLACK : </a:t>
                      </a:r>
                      <a:r>
                        <a:rPr lang="ko-KR" sz="1200" kern="100" dirty="0">
                          <a:effectLst/>
                        </a:rPr>
                        <a:t>갈 수 있는 점</a:t>
                      </a:r>
                      <a:r>
                        <a:rPr lang="en-US" sz="1200" kern="100" dirty="0">
                          <a:effectLst/>
                        </a:rPr>
                        <a:t> (UI</a:t>
                      </a:r>
                      <a:r>
                        <a:rPr lang="ko-KR" sz="1200" kern="100" dirty="0">
                          <a:effectLst/>
                        </a:rPr>
                        <a:t>표시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GRAY : </a:t>
                      </a:r>
                      <a:r>
                        <a:rPr lang="ko-KR" sz="1200" kern="100" dirty="0">
                          <a:effectLst/>
                        </a:rPr>
                        <a:t>보이지 않는 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버튼을 누르는 순간 바로 다음 턴으로 갈 수 있는 점이</a:t>
                      </a:r>
                      <a:r>
                        <a:rPr lang="en-US" sz="1500" kern="100" dirty="0">
                          <a:effectLst/>
                        </a:rPr>
                        <a:t>(</a:t>
                      </a:r>
                      <a:r>
                        <a:rPr lang="ko-KR" sz="1500" kern="100" dirty="0" err="1">
                          <a:effectLst/>
                        </a:rPr>
                        <a:t>검은점</a:t>
                      </a:r>
                      <a:r>
                        <a:rPr lang="en-US" sz="1500" kern="100" dirty="0">
                          <a:effectLst/>
                        </a:rPr>
                        <a:t>) </a:t>
                      </a:r>
                      <a:r>
                        <a:rPr lang="ko-KR" sz="1500" kern="100" dirty="0">
                          <a:effectLst/>
                        </a:rPr>
                        <a:t>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검은 점들의 위치 중 하나로 컨트롤러의 위치가 옮겨지면 옮겨진 위치의 </a:t>
                      </a:r>
                      <a:r>
                        <a:rPr lang="ko-KR" sz="1500" kern="100" dirty="0" err="1">
                          <a:effectLst/>
                        </a:rPr>
                        <a:t>검은점이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effectLst/>
                        </a:rPr>
                        <a:t>빨간점으로</a:t>
                      </a:r>
                      <a:r>
                        <a:rPr lang="ko-KR" sz="1500" kern="100" dirty="0">
                          <a:effectLst/>
                        </a:rPr>
                        <a:t> 바뀐다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기존의 </a:t>
                      </a:r>
                      <a:r>
                        <a:rPr lang="ko-KR" sz="1500" kern="100" dirty="0" err="1">
                          <a:effectLst/>
                        </a:rPr>
                        <a:t>검은점들은</a:t>
                      </a:r>
                      <a:r>
                        <a:rPr lang="ko-KR" sz="1500" kern="100" dirty="0">
                          <a:effectLst/>
                        </a:rPr>
                        <a:t> 모두 비활성화 되며 다시 현재 컨트롤러의 위치에서 이동할 수 있는 경로의 점들이 </a:t>
                      </a:r>
                      <a:r>
                        <a:rPr lang="ko-KR" sz="1500" kern="100" dirty="0" err="1">
                          <a:effectLst/>
                        </a:rPr>
                        <a:t>검은점으로</a:t>
                      </a:r>
                      <a:r>
                        <a:rPr lang="ko-KR" sz="1500" kern="100" dirty="0">
                          <a:effectLst/>
                        </a:rPr>
                        <a:t> 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  <a:tr h="2747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다음은 위의 활성화 된 점에서 오른쪽으로 컨트롤러의 위치를 옮겼을 때의 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72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474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34927"/>
              </p:ext>
            </p:extLst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저장의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저장된다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해당 마법이 저장된다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1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저장의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저장된다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해당 마법이 저장된다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13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플레이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D7D22D-BEE4-4517-BDFA-EA66DFF92F4C}"/>
              </a:ext>
            </a:extLst>
          </p:cNvPr>
          <p:cNvSpPr/>
          <p:nvPr/>
        </p:nvSpPr>
        <p:spPr>
          <a:xfrm>
            <a:off x="2534695" y="2324666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A6F0A-14C1-4640-83B6-4D1E6ABA1C91}"/>
              </a:ext>
            </a:extLst>
          </p:cNvPr>
          <p:cNvSpPr txBox="1"/>
          <p:nvPr/>
        </p:nvSpPr>
        <p:spPr>
          <a:xfrm>
            <a:off x="2844183" y="2390738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플레이 설정에서 인플레이 전 사용할 스킬 속성을 선정한다</a:t>
            </a:r>
            <a:r>
              <a:rPr lang="en-US" altLang="ko-KR" sz="2200" dirty="0"/>
              <a:t>. </a:t>
            </a:r>
            <a:r>
              <a:rPr lang="ko-KR" altLang="en-US" sz="2200" dirty="0"/>
              <a:t>스킬 속성은</a:t>
            </a:r>
            <a:r>
              <a:rPr lang="en-US" altLang="ko-KR" sz="2200" dirty="0"/>
              <a:t> </a:t>
            </a:r>
            <a:r>
              <a:rPr lang="ko-KR" altLang="en-US" sz="2200" dirty="0"/>
              <a:t>최대 </a:t>
            </a:r>
            <a:r>
              <a:rPr lang="en-US" altLang="ko-KR" sz="2200" dirty="0"/>
              <a:t>3</a:t>
            </a:r>
            <a:r>
              <a:rPr lang="ko-KR" altLang="en-US" sz="2200" dirty="0"/>
              <a:t>개까지 선정이 가능하며</a:t>
            </a:r>
            <a:r>
              <a:rPr lang="en-US" altLang="ko-KR" sz="2200" dirty="0"/>
              <a:t>, </a:t>
            </a:r>
            <a:r>
              <a:rPr lang="ko-KR" altLang="en-US" sz="2200" dirty="0"/>
              <a:t>인플레이에서 컨트롤러를 통하여 </a:t>
            </a:r>
            <a:r>
              <a:rPr lang="en-US" altLang="ko-KR" sz="2200" dirty="0"/>
              <a:t>3</a:t>
            </a:r>
            <a:r>
              <a:rPr lang="ko-KR" altLang="en-US" sz="2200" dirty="0"/>
              <a:t>가지 속성을 변경하며 전투에 임할 수 있다</a:t>
            </a:r>
            <a:r>
              <a:rPr lang="en-US" altLang="ko-KR" sz="2200" dirty="0"/>
              <a:t>.</a:t>
            </a:r>
            <a:r>
              <a:rPr lang="ko-KR" altLang="en-US" sz="2200" dirty="0"/>
              <a:t>  </a:t>
            </a:r>
            <a:r>
              <a:rPr lang="en-US" altLang="ko-KR" sz="2200" dirty="0"/>
              <a:t>UI</a:t>
            </a:r>
            <a:r>
              <a:rPr lang="ko-KR" altLang="en-US" sz="2200" dirty="0"/>
              <a:t> 전개 후 작성 예정</a:t>
            </a:r>
          </a:p>
        </p:txBody>
      </p:sp>
    </p:spTree>
    <p:extLst>
      <p:ext uri="{BB962C8B-B14F-4D97-AF65-F5344CB8AC3E}">
        <p14:creationId xmlns:p14="http://schemas.microsoft.com/office/powerpoint/2010/main" val="475791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멀티 플레이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D3ACA-6840-48B3-997E-187A6381E508}"/>
              </a:ext>
            </a:extLst>
          </p:cNvPr>
          <p:cNvSpPr/>
          <p:nvPr/>
        </p:nvSpPr>
        <p:spPr>
          <a:xfrm>
            <a:off x="2627293" y="2124271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B8E62-471B-428D-92C9-D37FC836E57E}"/>
              </a:ext>
            </a:extLst>
          </p:cNvPr>
          <p:cNvSpPr txBox="1"/>
          <p:nvPr/>
        </p:nvSpPr>
        <p:spPr>
          <a:xfrm>
            <a:off x="2844183" y="2390738"/>
            <a:ext cx="59713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마찬가지로 인플레이전 플레이 설정을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등장 캐릭터들을 사용할 수 있다</a:t>
            </a:r>
            <a:r>
              <a:rPr lang="en-US" altLang="ko-KR" sz="2200" dirty="0"/>
              <a:t>. (</a:t>
            </a:r>
            <a:r>
              <a:rPr lang="ko-KR" altLang="en-US" sz="2200" dirty="0"/>
              <a:t>전설 </a:t>
            </a:r>
            <a:r>
              <a:rPr lang="en-US" altLang="ko-KR" sz="2200" dirty="0"/>
              <a:t>&amp; </a:t>
            </a:r>
            <a:r>
              <a:rPr lang="ko-KR" altLang="en-US" sz="2200" dirty="0"/>
              <a:t>보스 캐릭터들</a:t>
            </a:r>
            <a:r>
              <a:rPr lang="en-US" altLang="ko-KR" sz="2200" dirty="0"/>
              <a:t>) </a:t>
            </a:r>
            <a:r>
              <a:rPr lang="ko-KR" altLang="en-US" sz="2200" dirty="0"/>
              <a:t>캐릭터들은 특정 속성</a:t>
            </a:r>
            <a:r>
              <a:rPr lang="en-US" altLang="ko-KR" sz="2200" dirty="0"/>
              <a:t>(1</a:t>
            </a:r>
            <a:r>
              <a:rPr lang="ko-KR" altLang="en-US" sz="2200" dirty="0"/>
              <a:t>가지</a:t>
            </a:r>
            <a:r>
              <a:rPr lang="en-US" altLang="ko-KR" sz="2200" dirty="0"/>
              <a:t>)</a:t>
            </a:r>
            <a:r>
              <a:rPr lang="ko-KR" altLang="en-US" sz="2200" dirty="0"/>
              <a:t>을 기본적으로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추가로 </a:t>
            </a:r>
            <a:r>
              <a:rPr lang="en-US" altLang="ko-KR" sz="2200" dirty="0"/>
              <a:t>1</a:t>
            </a:r>
            <a:r>
              <a:rPr lang="ko-KR" altLang="en-US" sz="2200" dirty="0"/>
              <a:t>개의 속성을 선택하여</a:t>
            </a:r>
            <a:r>
              <a:rPr lang="en-US" altLang="ko-KR" sz="2200" dirty="0"/>
              <a:t> 2</a:t>
            </a:r>
            <a:r>
              <a:rPr lang="ko-KR" altLang="en-US" sz="2200" dirty="0"/>
              <a:t>개의 속성으로 플레이에 임한다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플레이타임은 </a:t>
            </a:r>
            <a:r>
              <a:rPr lang="en-US" altLang="ko-KR" sz="2200" dirty="0"/>
              <a:t>90</a:t>
            </a:r>
            <a:r>
              <a:rPr lang="ko-KR" altLang="en-US" sz="2200" dirty="0"/>
              <a:t>초이며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맵선택</a:t>
            </a:r>
            <a:r>
              <a:rPr lang="ko-KR" altLang="en-US" sz="2200" dirty="0"/>
              <a:t> 후 인플레이에 들어간다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 err="1"/>
              <a:t>잡몹</a:t>
            </a:r>
            <a:r>
              <a:rPr lang="ko-KR" altLang="en-US" sz="2200" dirty="0"/>
              <a:t> 등장</a:t>
            </a:r>
            <a:r>
              <a:rPr lang="en-US" altLang="ko-KR" sz="2200" dirty="0"/>
              <a:t>? </a:t>
            </a:r>
            <a:r>
              <a:rPr lang="ko-KR" altLang="en-US" sz="2200" dirty="0"/>
              <a:t>방해 오브젝트</a:t>
            </a:r>
            <a:r>
              <a:rPr lang="en-US" altLang="ko-KR" sz="2200" dirty="0"/>
              <a:t>? 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904246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355230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719064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2087" y="1721619"/>
            <a:ext cx="5189420" cy="242848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264334"/>
            <a:ext cx="4078373" cy="192959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 flipV="1">
            <a:off x="5841507" y="2747291"/>
            <a:ext cx="986398" cy="18857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5229132"/>
            <a:ext cx="860613" cy="625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8169" y="1707795"/>
            <a:ext cx="4934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어느 차원의 틈</a:t>
            </a:r>
            <a:r>
              <a:rPr lang="en-US" altLang="ko-KR" sz="1400" dirty="0"/>
              <a:t>, </a:t>
            </a:r>
            <a:r>
              <a:rPr lang="ko-KR" altLang="en-US" sz="1400" dirty="0"/>
              <a:t>꿈을 꾸는 모든 이들이</a:t>
            </a:r>
            <a:r>
              <a:rPr lang="en-US" altLang="ko-KR" sz="1400" dirty="0"/>
              <a:t> </a:t>
            </a:r>
            <a:r>
              <a:rPr lang="ko-KR" altLang="en-US" sz="1400" dirty="0"/>
              <a:t>모이는 조율의 성에는</a:t>
            </a:r>
            <a:endParaRPr lang="en-US" altLang="ko-KR" sz="1400" dirty="0"/>
          </a:p>
          <a:p>
            <a:r>
              <a:rPr lang="ko-KR" altLang="en-US" sz="1400" dirty="0"/>
              <a:t>꿈을 관장하는 마녀와 마녀가 창조한 </a:t>
            </a:r>
            <a:r>
              <a:rPr lang="en-US" altLang="ko-KR" sz="1400" dirty="0"/>
              <a:t>6</a:t>
            </a:r>
            <a:r>
              <a:rPr lang="ko-KR" altLang="en-US" sz="1400" dirty="0"/>
              <a:t>명의 권속들이</a:t>
            </a:r>
            <a:r>
              <a:rPr lang="en-US" altLang="ko-KR" sz="1400" dirty="0"/>
              <a:t> </a:t>
            </a:r>
            <a:r>
              <a:rPr lang="ko-KR" altLang="en-US" sz="1400" dirty="0"/>
              <a:t>살고 있었다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103478" y="2516470"/>
            <a:ext cx="521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권속들은 꿈의 존재</a:t>
            </a:r>
            <a:r>
              <a:rPr lang="en-US" altLang="ko-KR" sz="1400" dirty="0"/>
              <a:t>, </a:t>
            </a:r>
            <a:r>
              <a:rPr lang="ko-KR" altLang="en-US" sz="1400" dirty="0"/>
              <a:t>즉 실체 없는 허상이다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그들에겐</a:t>
            </a:r>
            <a:r>
              <a:rPr lang="en-US" altLang="ko-KR" sz="1400" dirty="0"/>
              <a:t> </a:t>
            </a:r>
            <a:r>
              <a:rPr lang="ko-KR" altLang="en-US" sz="1400" dirty="0"/>
              <a:t>자아가</a:t>
            </a:r>
            <a:r>
              <a:rPr lang="en-US" altLang="ko-KR" sz="1400" dirty="0"/>
              <a:t> </a:t>
            </a:r>
            <a:r>
              <a:rPr lang="ko-KR" altLang="en-US" sz="1400" dirty="0"/>
              <a:t>있었고 언젠가</a:t>
            </a:r>
            <a:r>
              <a:rPr lang="en-US" altLang="ko-KR" sz="1400" dirty="0"/>
              <a:t> </a:t>
            </a:r>
            <a:r>
              <a:rPr lang="ko-KR" altLang="en-US" sz="1400" dirty="0"/>
              <a:t>사라질 것을 항상</a:t>
            </a:r>
            <a:r>
              <a:rPr lang="en-US" altLang="ko-KR" sz="1400" dirty="0"/>
              <a:t> </a:t>
            </a:r>
            <a:r>
              <a:rPr lang="ko-KR" altLang="en-US" sz="1400" dirty="0"/>
              <a:t>불안해 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08809" y="3325145"/>
            <a:ext cx="6159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결국 누군가의</a:t>
            </a:r>
            <a:r>
              <a:rPr lang="en-US" altLang="ko-KR" sz="1400" dirty="0"/>
              <a:t> </a:t>
            </a:r>
            <a:r>
              <a:rPr lang="ko-KR" altLang="en-US" sz="1400" dirty="0"/>
              <a:t>주도와 함께 불안감은</a:t>
            </a:r>
            <a:r>
              <a:rPr lang="en-US" altLang="ko-KR" sz="1400" dirty="0"/>
              <a:t> </a:t>
            </a:r>
            <a:r>
              <a:rPr lang="ko-KR" altLang="en-US" sz="1400" dirty="0"/>
              <a:t>극에 달해 마녀를</a:t>
            </a:r>
            <a:r>
              <a:rPr lang="en-US" altLang="ko-KR" sz="1400" dirty="0"/>
              <a:t> </a:t>
            </a:r>
            <a:r>
              <a:rPr lang="ko-KR" altLang="en-US" sz="1400" dirty="0"/>
              <a:t>배신하기에 이른다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마녀의 시선이 꿈을</a:t>
            </a:r>
            <a:r>
              <a:rPr lang="en-US" altLang="ko-KR" sz="1400" dirty="0"/>
              <a:t> </a:t>
            </a:r>
            <a:r>
              <a:rPr lang="ko-KR" altLang="en-US" sz="1400" dirty="0"/>
              <a:t>향해 있는 사이</a:t>
            </a:r>
            <a:r>
              <a:rPr lang="en-US" altLang="ko-KR" sz="1400" dirty="0"/>
              <a:t> </a:t>
            </a:r>
            <a:r>
              <a:rPr lang="ko-KR" altLang="en-US" sz="1400" dirty="0"/>
              <a:t>힘을 빼앗고 그들</a:t>
            </a:r>
            <a:r>
              <a:rPr lang="en-US" altLang="ko-KR" sz="1400" dirty="0"/>
              <a:t> </a:t>
            </a:r>
            <a:r>
              <a:rPr lang="ko-KR" altLang="en-US" sz="1400" dirty="0"/>
              <a:t>스스로가 꿈의 관리자가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6012" y="4133820"/>
            <a:ext cx="591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그들의 주인은 환상</a:t>
            </a:r>
            <a:r>
              <a:rPr lang="en-US" altLang="ko-KR" sz="1400" dirty="0"/>
              <a:t> </a:t>
            </a:r>
            <a:r>
              <a:rPr lang="ko-KR" altLang="en-US" sz="1400" dirty="0"/>
              <a:t>속에 사는 존재이며</a:t>
            </a:r>
            <a:r>
              <a:rPr lang="en-US" altLang="ko-KR" sz="1400" dirty="0"/>
              <a:t> </a:t>
            </a:r>
            <a:r>
              <a:rPr lang="ko-KR" altLang="en-US" sz="1400" dirty="0"/>
              <a:t>자신들이 죽일 수 없는</a:t>
            </a:r>
            <a:r>
              <a:rPr lang="en-US" altLang="ko-KR" sz="1400" dirty="0"/>
              <a:t> </a:t>
            </a:r>
            <a:r>
              <a:rPr lang="ko-KR" altLang="en-US" sz="1400" dirty="0"/>
              <a:t>자다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육체는 성에 정신은</a:t>
            </a:r>
            <a:r>
              <a:rPr lang="en-US" altLang="ko-KR" sz="1400" dirty="0"/>
              <a:t> </a:t>
            </a:r>
            <a:r>
              <a:rPr lang="ko-KR" altLang="en-US" sz="1400" dirty="0"/>
              <a:t>그녀의 꿈 속에 가두고</a:t>
            </a:r>
            <a:r>
              <a:rPr lang="en-US" altLang="ko-KR" sz="1400" dirty="0"/>
              <a:t> </a:t>
            </a:r>
            <a:r>
              <a:rPr lang="ko-KR" altLang="en-US" sz="1400" dirty="0"/>
              <a:t>그들 스스로 봉인의</a:t>
            </a:r>
            <a:r>
              <a:rPr lang="en-US" altLang="ko-KR" sz="1400" dirty="0"/>
              <a:t> </a:t>
            </a:r>
            <a:r>
              <a:rPr lang="ko-KR" altLang="en-US" sz="1400" dirty="0"/>
              <a:t>매개체가 되었다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81419" y="4942495"/>
            <a:ext cx="76706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마녀의 곁에 가장 오래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머물렀던 칼리는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마녀가 모든 것을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알고도 가만히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있었던 걸 알았다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>
                <a:latin typeface="+mn-ea"/>
              </a:rPr>
              <a:t>사라질까 불안한 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마찬가지였기에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배신에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동조했지만 시간이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지날수록 공허함에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사로잡힌다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/>
              <a:t>주인이 없는 성은 붕괴하기 시작했고 권속들은 외면한다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그녀는 </a:t>
            </a:r>
            <a:r>
              <a:rPr lang="ko-KR" altLang="en-US" sz="1400" dirty="0">
                <a:latin typeface="+mn-ea"/>
              </a:rPr>
              <a:t>다시 마녀를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깨울 결심을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0524" y="7987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287C8-8CC1-43FC-9E20-08594DDD8609}"/>
              </a:ext>
            </a:extLst>
          </p:cNvPr>
          <p:cNvSpPr txBox="1"/>
          <p:nvPr/>
        </p:nvSpPr>
        <p:spPr>
          <a:xfrm>
            <a:off x="5265562" y="6083511"/>
            <a:ext cx="4102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마녀의 꿈속에서 의식을 분리하고</a:t>
            </a:r>
            <a:r>
              <a:rPr lang="en-US" altLang="ko-KR" sz="1400" dirty="0"/>
              <a:t> </a:t>
            </a:r>
            <a:r>
              <a:rPr lang="ko-KR" altLang="en-US" sz="1400" dirty="0"/>
              <a:t>현실로 끄집어 낸다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99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D7E5A178-9D06-4DE7-864D-9A2CD67D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3" y="1748683"/>
            <a:ext cx="2359938" cy="6454362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188462"/>
              </p:ext>
            </p:extLst>
          </p:nvPr>
        </p:nvGraphicFramePr>
        <p:xfrm>
          <a:off x="2784643" y="1349406"/>
          <a:ext cx="5378825" cy="473353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314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dirty="0"/>
                        <a:t>전설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64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플레이어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게임의 주인공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에피소드의 주체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75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961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219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78" y="2937712"/>
            <a:ext cx="2179320" cy="217932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78932A-864F-4252-94C0-8686CCC469B4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F11596-88D5-46BA-9088-3C7BA1374867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77DDB4-B7E6-440E-BA9D-1C4815CB8870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1F3C35C-A059-4F27-8ECB-C2E64CB2C405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6394AE-187F-41BC-8A1C-D44AF6142F79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5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13F2F3-B670-41F1-9F1B-E574355F2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46" y="-21073"/>
            <a:ext cx="9200193" cy="6900145"/>
          </a:xfrm>
          <a:prstGeom prst="rect">
            <a:avLst/>
          </a:prstGeom>
        </p:spPr>
      </p:pic>
      <p:sp>
        <p:nvSpPr>
          <p:cNvPr id="19" name="사다리꼴 18">
            <a:extLst>
              <a:ext uri="{FF2B5EF4-FFF2-40B4-BE49-F238E27FC236}">
                <a16:creationId xmlns:a16="http://schemas.microsoft.com/office/drawing/2014/main" id="{A85E66CA-8E81-4243-A6FB-D59ADAD9AE52}"/>
              </a:ext>
            </a:extLst>
          </p:cNvPr>
          <p:cNvSpPr/>
          <p:nvPr/>
        </p:nvSpPr>
        <p:spPr>
          <a:xfrm>
            <a:off x="-108178" y="0"/>
            <a:ext cx="5401094" cy="6858000"/>
          </a:xfrm>
          <a:custGeom>
            <a:avLst/>
            <a:gdLst>
              <a:gd name="connsiteX0" fmla="*/ 0 w 7155715"/>
              <a:gd name="connsiteY0" fmla="*/ 6858000 h 6858000"/>
              <a:gd name="connsiteX1" fmla="*/ 1714500 w 7155715"/>
              <a:gd name="connsiteY1" fmla="*/ 0 h 6858000"/>
              <a:gd name="connsiteX2" fmla="*/ 5441215 w 7155715"/>
              <a:gd name="connsiteY2" fmla="*/ 0 h 6858000"/>
              <a:gd name="connsiteX3" fmla="*/ 7155715 w 7155715"/>
              <a:gd name="connsiteY3" fmla="*/ 6858000 h 6858000"/>
              <a:gd name="connsiteX4" fmla="*/ 0 w 7155715"/>
              <a:gd name="connsiteY4" fmla="*/ 6858000 h 6858000"/>
              <a:gd name="connsiteX0" fmla="*/ 68118 w 5441215"/>
              <a:gd name="connsiteY0" fmla="*/ 6830291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68118 w 5441215"/>
              <a:gd name="connsiteY4" fmla="*/ 6830291 h 6858000"/>
              <a:gd name="connsiteX0" fmla="*/ 12700 w 5441215"/>
              <a:gd name="connsiteY0" fmla="*/ 6821054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21054 h 6858000"/>
              <a:gd name="connsiteX0" fmla="*/ 12700 w 5441215"/>
              <a:gd name="connsiteY0" fmla="*/ 6857999 h 6858000"/>
              <a:gd name="connsiteX1" fmla="*/ 0 w 5441215"/>
              <a:gd name="connsiteY1" fmla="*/ 0 h 6858000"/>
              <a:gd name="connsiteX2" fmla="*/ 3726715 w 5441215"/>
              <a:gd name="connsiteY2" fmla="*/ 0 h 6858000"/>
              <a:gd name="connsiteX3" fmla="*/ 5441215 w 5441215"/>
              <a:gd name="connsiteY3" fmla="*/ 6858000 h 6858000"/>
              <a:gd name="connsiteX4" fmla="*/ 12700 w 544121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215" h="6858000">
                <a:moveTo>
                  <a:pt x="12700" y="6857999"/>
                </a:moveTo>
                <a:cubicBezTo>
                  <a:pt x="8467" y="4584314"/>
                  <a:pt x="4233" y="2273685"/>
                  <a:pt x="0" y="0"/>
                </a:cubicBezTo>
                <a:lnTo>
                  <a:pt x="3726715" y="0"/>
                </a:lnTo>
                <a:lnTo>
                  <a:pt x="5441215" y="6858000"/>
                </a:lnTo>
                <a:lnTo>
                  <a:pt x="12700" y="6857999"/>
                </a:lnTo>
                <a:close/>
              </a:path>
            </a:pathLst>
          </a:custGeom>
          <a:solidFill>
            <a:srgbClr val="9B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50129"/>
              </p:ext>
            </p:extLst>
          </p:nvPr>
        </p:nvGraphicFramePr>
        <p:xfrm>
          <a:off x="215154" y="1667311"/>
          <a:ext cx="5378825" cy="4276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2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지휘자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0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하늘색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셀레스트</a:t>
                      </a:r>
                      <a:endParaRPr lang="ko-KR" altLang="en-US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4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시계의 형태를 연상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</a:t>
                      </a:r>
                      <a:r>
                        <a:rPr lang="ko-KR" altLang="en-US" sz="1500" dirty="0" err="1"/>
                        <a:t>음율과</a:t>
                      </a:r>
                      <a:r>
                        <a:rPr lang="ko-KR" altLang="en-US" sz="1500" dirty="0"/>
                        <a:t> 함께 </a:t>
                      </a:r>
                      <a:r>
                        <a:rPr lang="ko-KR" altLang="en-US" sz="1500" dirty="0" err="1"/>
                        <a:t>변측적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인 공격과 버프</a:t>
                      </a:r>
                      <a:endParaRPr lang="en-US" altLang="ko-KR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88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533D5CF-5437-4DA2-836A-5F6ADEF8F4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46" y="3298599"/>
            <a:ext cx="1600119" cy="16001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44FA1-F9B3-4C1E-8425-D7DA306E775F}"/>
              </a:ext>
            </a:extLst>
          </p:cNvPr>
          <p:cNvSpPr/>
          <p:nvPr/>
        </p:nvSpPr>
        <p:spPr>
          <a:xfrm>
            <a:off x="9560039" y="3539571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6m/s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A2B029-245D-425E-87F3-4256C04753D3}"/>
              </a:ext>
            </a:extLst>
          </p:cNvPr>
          <p:cNvSpPr/>
          <p:nvPr/>
        </p:nvSpPr>
        <p:spPr>
          <a:xfrm>
            <a:off x="10170850" y="3646103"/>
            <a:ext cx="650435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99A9FA-2DC2-466F-B0F9-BEB057AF4CCB}"/>
              </a:ext>
            </a:extLst>
          </p:cNvPr>
          <p:cNvSpPr/>
          <p:nvPr/>
        </p:nvSpPr>
        <p:spPr>
          <a:xfrm>
            <a:off x="10170850" y="3646103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367016-ADD6-4A52-8957-D34FCCAF2375}"/>
              </a:ext>
            </a:extLst>
          </p:cNvPr>
          <p:cNvSpPr/>
          <p:nvPr/>
        </p:nvSpPr>
        <p:spPr>
          <a:xfrm>
            <a:off x="10170850" y="3925928"/>
            <a:ext cx="140267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786F47-B8A5-4BDA-BE9D-AFCF18017EEF}"/>
              </a:ext>
            </a:extLst>
          </p:cNvPr>
          <p:cNvSpPr/>
          <p:nvPr/>
        </p:nvSpPr>
        <p:spPr>
          <a:xfrm>
            <a:off x="10170850" y="3925928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1BCAC-8C31-4549-B704-7C165ACB0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-230828"/>
            <a:ext cx="3186545" cy="32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7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91A027-20B6-4D27-BEEF-08067509F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90" y="3232947"/>
            <a:ext cx="5513150" cy="33864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06938"/>
              </p:ext>
            </p:extLst>
          </p:nvPr>
        </p:nvGraphicFramePr>
        <p:xfrm>
          <a:off x="2541173" y="1404256"/>
          <a:ext cx="5378825" cy="42617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베르베시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3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</a:t>
                      </a:r>
                      <a:r>
                        <a:rPr lang="en-US" altLang="ko-KR" sz="1500" kern="1200" dirty="0">
                          <a:effectLst/>
                        </a:rPr>
                        <a:t>:</a:t>
                      </a:r>
                      <a:r>
                        <a:rPr lang="ko-KR" altLang="en-US" sz="1500" kern="1200" dirty="0">
                          <a:effectLst/>
                        </a:rPr>
                        <a:t> </a:t>
                      </a:r>
                      <a:r>
                        <a:rPr lang="ko-KR" altLang="en-US" sz="1500" kern="1200" dirty="0" err="1">
                          <a:effectLst/>
                        </a:rPr>
                        <a:t>네크로맨서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8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빨간색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크림슨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80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공간 내 적들에게 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</a:t>
                      </a:r>
                      <a:r>
                        <a:rPr lang="ko-KR" altLang="en-US" sz="1500" dirty="0"/>
                        <a:t>주를 내리는 형식의 전투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1A156FD-B4D0-45EB-A225-7583B0ECEC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26" y="2947365"/>
            <a:ext cx="2217420" cy="221742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7E9E1-46F4-4442-865B-4C3D90F7989A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150cm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6221DD-919E-46F3-B84A-BDAD7DE85840}"/>
              </a:ext>
            </a:extLst>
          </p:cNvPr>
          <p:cNvSpPr/>
          <p:nvPr/>
        </p:nvSpPr>
        <p:spPr>
          <a:xfrm>
            <a:off x="698970" y="5032694"/>
            <a:ext cx="124890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1F804C-FE4C-4DB0-BCB1-A10BEB2D03CE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D21BA4-E0C0-4ECE-A738-5CE995B7D189}"/>
              </a:ext>
            </a:extLst>
          </p:cNvPr>
          <p:cNvSpPr/>
          <p:nvPr/>
        </p:nvSpPr>
        <p:spPr>
          <a:xfrm>
            <a:off x="698971" y="5312519"/>
            <a:ext cx="74808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A9F0CA8-134A-4BC5-BB70-5FADABF0D54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75878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765</TotalTime>
  <Words>1800</Words>
  <Application>Microsoft Office PowerPoint</Application>
  <PresentationFormat>와이드스크린</PresentationFormat>
  <Paragraphs>617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BusanBada</vt:lpstr>
      <vt:lpstr>HanS CalliPunch</vt:lpstr>
      <vt:lpstr>맑은 고딕</vt:lpstr>
      <vt:lpstr>바탕</vt:lpstr>
      <vt:lpstr>한컴 쿨재즈 L</vt:lpstr>
      <vt:lpstr>Arial</vt:lpstr>
      <vt:lpstr>Calibri</vt:lpstr>
      <vt:lpstr>Liberty BT</vt:lpstr>
      <vt:lpstr>Times New Roman</vt:lpstr>
      <vt:lpstr>자각마녀</vt:lpstr>
      <vt:lpstr>자각마녀</vt:lpstr>
      <vt:lpstr>목차</vt:lpstr>
      <vt:lpstr>연구 목적</vt:lpstr>
      <vt:lpstr>개요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게임특징</vt:lpstr>
      <vt:lpstr>게임특징</vt:lpstr>
      <vt:lpstr>게임특징</vt:lpstr>
      <vt:lpstr>게임특징</vt:lpstr>
      <vt:lpstr>게임특징</vt:lpstr>
      <vt:lpstr>게임특징</vt:lpstr>
      <vt:lpstr>게임특징</vt:lpstr>
      <vt:lpstr>게임특징</vt:lpstr>
      <vt:lpstr>진행 일정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김민정</cp:lastModifiedBy>
  <cp:revision>58</cp:revision>
  <dcterms:created xsi:type="dcterms:W3CDTF">2017-10-19T01:17:19Z</dcterms:created>
  <dcterms:modified xsi:type="dcterms:W3CDTF">2017-11-13T08:12:40Z</dcterms:modified>
</cp:coreProperties>
</file>